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6" r:id="rId3"/>
    <p:sldId id="300" r:id="rId4"/>
    <p:sldId id="257" r:id="rId5"/>
    <p:sldId id="261" r:id="rId6"/>
    <p:sldId id="260" r:id="rId7"/>
    <p:sldId id="262" r:id="rId8"/>
    <p:sldId id="263" r:id="rId9"/>
    <p:sldId id="265" r:id="rId10"/>
    <p:sldId id="266" r:id="rId11"/>
    <p:sldId id="259" r:id="rId12"/>
    <p:sldId id="258" r:id="rId13"/>
    <p:sldId id="343" r:id="rId14"/>
    <p:sldId id="298" r:id="rId15"/>
    <p:sldId id="303" r:id="rId16"/>
    <p:sldId id="308" r:id="rId17"/>
    <p:sldId id="309" r:id="rId18"/>
    <p:sldId id="333" r:id="rId19"/>
    <p:sldId id="334" r:id="rId20"/>
    <p:sldId id="304" r:id="rId21"/>
    <p:sldId id="332" r:id="rId22"/>
    <p:sldId id="342" r:id="rId23"/>
    <p:sldId id="271" r:id="rId24"/>
    <p:sldId id="268" r:id="rId25"/>
    <p:sldId id="269" r:id="rId26"/>
    <p:sldId id="270" r:id="rId27"/>
    <p:sldId id="267" r:id="rId28"/>
    <p:sldId id="278" r:id="rId29"/>
    <p:sldId id="279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AA"/>
    <a:srgbClr val="F0332C"/>
    <a:srgbClr val="F53609"/>
    <a:srgbClr val="FF9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66"/>
    <p:restoredTop sz="92789"/>
  </p:normalViewPr>
  <p:slideViewPr>
    <p:cSldViewPr snapToGrid="0" snapToObjects="1">
      <p:cViewPr varScale="1">
        <p:scale>
          <a:sx n="79" d="100"/>
          <a:sy n="79" d="100"/>
        </p:scale>
        <p:origin x="2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5B13E-9352-5F43-9CC8-916EE5DF702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53ECD-9C3A-5049-89EE-9DA285BF2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44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Scale? Compare to overall expression levels? Mean expression levels?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Microarrays:</a:t>
            </a:r>
          </a:p>
          <a:p>
            <a:r>
              <a:rPr lang="en-US" dirty="0"/>
              <a:t>- Dynamic range limited: get saturation</a:t>
            </a:r>
          </a:p>
          <a:p>
            <a:endParaRPr lang="en-US" dirty="0"/>
          </a:p>
          <a:p>
            <a:r>
              <a:rPr lang="en-US" dirty="0" err="1"/>
              <a:t>RnaSeq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Single base resolution: Provide location of transcription boundaries, exon connectivity, sequence variations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Bigger dynamic range: no upper limit for quantification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Highly accurate when compared with qPCR and spike-in controls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www.labome.com</a:t>
            </a:r>
            <a:r>
              <a:rPr lang="en-US" dirty="0"/>
              <a:t>/method/RNA-</a:t>
            </a:r>
            <a:r>
              <a:rPr lang="en-US" dirty="0" err="1"/>
              <a:t>seq</a:t>
            </a:r>
            <a:r>
              <a:rPr lang="en-US" dirty="0"/>
              <a:t>-Using-Next-Generation-</a:t>
            </a:r>
            <a:r>
              <a:rPr lang="en-US" dirty="0" err="1"/>
              <a:t>Sequencing.html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/articles/nprot.2016.095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94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clustering: i.e. samples that are more similar to each other based on all observations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9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Pigr</a:t>
            </a:r>
            <a:r>
              <a:rPr lang="en-US" dirty="0"/>
              <a:t> – pathway to secrete secreted IgA, receptor sit on basal surface of trachea, </a:t>
            </a:r>
            <a:r>
              <a:rPr lang="en-US" i="1" dirty="0"/>
              <a:t>intestine </a:t>
            </a:r>
          </a:p>
          <a:p>
            <a:r>
              <a:rPr lang="en-US" i="0" dirty="0"/>
              <a:t>Larger complex, protect from bacterial/virus, barrier to microbes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91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www.researchgate.net</a:t>
            </a:r>
            <a:r>
              <a:rPr lang="en-US" dirty="0"/>
              <a:t>/figure/FASTQ-file-1st-line-always-starts-with-the-symbol-followed-by-the-sequence_fig7_256095540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54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053ECD-9C3A-5049-89EE-9DA285BF2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3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4F3C-DD82-A144-9FA7-1091250F3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EC681-D17C-454C-8D64-1EC038BA5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23561-B862-E74F-86BA-7A85EAE3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329F-3779-914B-98C6-75F7E31C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92F0-6CB5-4F43-9FEA-60AA2352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AF35-83A8-974C-B4D9-E7A93E45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F4850-74E1-3341-A64F-3536EE536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C90BB-9A26-E44D-A0B0-72CA30798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E2781-026C-FA47-B1EB-44E5E262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693C2-97AC-DB4A-9704-FE360748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03FC58-B3E1-5B46-9929-172C5057A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B513-7457-064E-B048-99B92C4E4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54FA4-F1A9-2D4D-BD9E-BE359B81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18537-A20C-9A4E-A7A6-88B7455D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82A2D-28A5-214C-9245-F917165E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21F6-4CBE-3340-B02F-526F2593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1FFD-EEC1-0244-9179-C1F382E37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0FFED-39EC-7042-A3EA-54E6093BC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4B82-4867-8549-BCA0-C01F51CD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4A12-73C7-FF48-B723-672193F2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5C1A-9769-BD46-A34E-1D2242A2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26947-D00E-CC40-AA6A-95FB6E47F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63BD0-8BDF-3E4F-BCD3-A56311B91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DC3E9-0B8E-5444-8557-B2563D6B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79E53-8F07-7446-9671-0B527E31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6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007E-8117-BE48-9DCC-A54CC0D3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25DE-5128-AB49-84E3-8DE6973D0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486B5-5CB4-2749-99DE-FAA6FDF97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B2FCA-5321-7A4E-A222-F6CD2D55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A1E1E-ECA9-0942-85F8-213F55EF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4D060-0FA3-8345-8B7D-13D09130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C1C1-BA70-834D-A37B-53127ADD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6C516-BFC9-EA4E-AF09-57CF16F82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4F146-7172-2248-A9DD-B7D0E003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69D01-7C41-C143-8E6C-5068F5092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8DA95-300C-C74D-98E5-C15BC0DED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D8017-7DB7-7342-9D6E-C6A65701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30E7A-8190-694E-BAA4-A6256B15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381114-D20D-2A4A-B64A-DCAFFAF0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CFE2-9C96-4345-A1EF-89B7E90F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EAB56-755B-F744-9367-4672925D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F934B-BE26-6043-B04A-C46B2CC4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B4C15-D047-5742-AEFE-D5F26FB0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9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750F5-1FBF-354E-BC60-7A267838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B80946-5534-0340-8C86-30CE0510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27769-27C3-A846-8F48-47E05971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7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CEEE-8A3D-2445-9975-0E4120B8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125AB-3919-324F-A106-E7CC91E2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C384F-BC42-7E4E-B6F3-512BCF29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31759-CC64-8B4B-B5CB-552E1D2A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E4F79-2534-C342-9AC5-4056427ED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36159-A107-744E-A67D-D17B7F8E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7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55F9-7699-CB49-950B-49DEEA5C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9C9670-86C9-E743-A761-83E257CF5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F61B2-B21D-9745-BC57-B257372C9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9EE12-5A97-B049-AD69-5DF892CE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70C10-B61C-2040-822F-07CE5192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7A300-D9C6-0C4E-9987-632D9CCB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9AF4F-7BF8-124D-A7F3-98ED3B34E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821B6-A32E-1D49-B6C4-585F0DF9B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9E46E-982E-2942-BE7A-54069C75D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432F2-2918-5B48-BA47-FDFD290980F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3C0BE-431C-B641-B1C6-F8AC11FB7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37E0-FDDE-2D48-9528-E169C1BC8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54679-7809-7845-985A-DD066DAA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8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Cd6B5HRaZ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248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avetang.org/muse/2017/10/25/getting-started-hisat-stringtie-ballgown/" TargetMode="External"/><Relationship Id="rId3" Type="http://schemas.openxmlformats.org/officeDocument/2006/relationships/hyperlink" Target="https://www.labome.com/method/RNA-seq-Using-Next-Generation-Sequencing.html" TargetMode="External"/><Relationship Id="rId7" Type="http://schemas.openxmlformats.org/officeDocument/2006/relationships/hyperlink" Target="https://www.nature.com/articles/nprot.2016.095" TargetMode="External"/><Relationship Id="rId2" Type="http://schemas.openxmlformats.org/officeDocument/2006/relationships/hyperlink" Target="https://www.ncbi.nlm.nih.gov/pubmed/1901566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.nih.gov/training/intro_biowulf/" TargetMode="External"/><Relationship Id="rId5" Type="http://schemas.openxmlformats.org/officeDocument/2006/relationships/hyperlink" Target="https://conda.io/projects/conda/en/latest/user-guide/getting-started.html" TargetMode="External"/><Relationship Id="rId4" Type="http://schemas.openxmlformats.org/officeDocument/2006/relationships/hyperlink" Target="https://www.datacamp.com/courses/introduction-to-shell-for-data-science" TargetMode="External"/><Relationship Id="rId9" Type="http://schemas.openxmlformats.org/officeDocument/2006/relationships/hyperlink" Target="https://github.com/griffithlab/rnaseq_tutoria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248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7669-6E1B-5244-B66C-78BA21E14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Transcriptome Analysis Using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4DE5D-4D73-444A-9807-325542D21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6134"/>
            <a:ext cx="9144000" cy="1655762"/>
          </a:xfrm>
        </p:spPr>
        <p:txBody>
          <a:bodyPr/>
          <a:lstStyle/>
          <a:p>
            <a:r>
              <a:rPr lang="en-US" dirty="0"/>
              <a:t>Emily Isko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88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1789-614F-674E-AD15-FA57B601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NGS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5F3A-10C4-BF4F-B58B-E6011682E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Illumina</a:t>
            </a:r>
          </a:p>
          <a:p>
            <a:r>
              <a:rPr lang="en-US" dirty="0"/>
              <a:t>Bridge amplification – PCR bias</a:t>
            </a:r>
          </a:p>
          <a:p>
            <a:r>
              <a:rPr lang="en-US" dirty="0" err="1"/>
              <a:t>Flourescence</a:t>
            </a:r>
            <a:r>
              <a:rPr lang="en-US" dirty="0"/>
              <a:t> – Sequencing by synthesis (SBS)</a:t>
            </a:r>
          </a:p>
          <a:p>
            <a:pPr lvl="1"/>
            <a:r>
              <a:rPr lang="en-US" dirty="0">
                <a:hlinkClick r:id="rId2"/>
              </a:rPr>
              <a:t>https://www.youtube.com/watch?v=fCd6B5HRaZ8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Different coverage (20x vs. 50x vs. 100x)</a:t>
            </a:r>
          </a:p>
        </p:txBody>
      </p:sp>
    </p:spTree>
    <p:extLst>
      <p:ext uri="{BB962C8B-B14F-4D97-AF65-F5344CB8AC3E}">
        <p14:creationId xmlns:p14="http://schemas.microsoft.com/office/powerpoint/2010/main" val="215868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B6B5934-F46D-5A4D-9892-423F8508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1424420"/>
            <a:ext cx="9750425" cy="4944629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67F3D0E-4208-FD49-8F31-4648AC57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Computational Processing</a:t>
            </a:r>
          </a:p>
        </p:txBody>
      </p:sp>
    </p:spTree>
    <p:extLst>
      <p:ext uri="{BB962C8B-B14F-4D97-AF65-F5344CB8AC3E}">
        <p14:creationId xmlns:p14="http://schemas.microsoft.com/office/powerpoint/2010/main" val="68555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9C94C6-0971-0C4E-8ACF-4E501C1AA757}"/>
              </a:ext>
            </a:extLst>
          </p:cNvPr>
          <p:cNvSpPr/>
          <p:nvPr/>
        </p:nvSpPr>
        <p:spPr>
          <a:xfrm>
            <a:off x="8868228" y="1285297"/>
            <a:ext cx="2830713" cy="52033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R Studio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F2DEAB-91A3-034D-A472-A4AB9843A168}"/>
              </a:ext>
            </a:extLst>
          </p:cNvPr>
          <p:cNvSpPr/>
          <p:nvPr/>
        </p:nvSpPr>
        <p:spPr>
          <a:xfrm>
            <a:off x="893055" y="1285296"/>
            <a:ext cx="7975174" cy="5203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200" b="1" dirty="0"/>
              <a:t>BIOWULF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0D0D7F-8FEA-5C4D-B411-30E50527094F}"/>
              </a:ext>
            </a:extLst>
          </p:cNvPr>
          <p:cNvSpPr/>
          <p:nvPr/>
        </p:nvSpPr>
        <p:spPr>
          <a:xfrm>
            <a:off x="3317756" y="1731815"/>
            <a:ext cx="1524000" cy="7726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4463BA-B511-8B49-99A3-3578648DD766}"/>
              </a:ext>
            </a:extLst>
          </p:cNvPr>
          <p:cNvSpPr/>
          <p:nvPr/>
        </p:nvSpPr>
        <p:spPr>
          <a:xfrm>
            <a:off x="3317756" y="5227779"/>
            <a:ext cx="1524000" cy="441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25880-0A30-FF4B-87D1-256E8BE9AAD3}"/>
              </a:ext>
            </a:extLst>
          </p:cNvPr>
          <p:cNvSpPr/>
          <p:nvPr/>
        </p:nvSpPr>
        <p:spPr>
          <a:xfrm>
            <a:off x="1488140" y="1909411"/>
            <a:ext cx="1524000" cy="4789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5D794-E655-EF4C-98E2-BD4B4B517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046"/>
          <a:stretch/>
        </p:blipFill>
        <p:spPr>
          <a:xfrm>
            <a:off x="1286602" y="1574762"/>
            <a:ext cx="9634157" cy="429704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39A78D-127C-FA4D-94AE-0CA14B09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15" y="145925"/>
            <a:ext cx="10515600" cy="1325563"/>
          </a:xfrm>
        </p:spPr>
        <p:txBody>
          <a:bodyPr/>
          <a:lstStyle/>
          <a:p>
            <a:r>
              <a:rPr lang="en-US" b="1" dirty="0"/>
              <a:t>Computational Processing: </a:t>
            </a:r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0E070-68E4-8E4F-BF57-74E5167E4DA0}"/>
              </a:ext>
            </a:extLst>
          </p:cNvPr>
          <p:cNvSpPr txBox="1"/>
          <p:nvPr/>
        </p:nvSpPr>
        <p:spPr>
          <a:xfrm>
            <a:off x="5961315" y="6591941"/>
            <a:ext cx="619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Figure modified from Griffith lab online </a:t>
            </a:r>
            <a:r>
              <a:rPr lang="en-US" sz="1200" dirty="0" err="1"/>
              <a:t>Rna</a:t>
            </a:r>
            <a:r>
              <a:rPr lang="en-US" sz="1200" dirty="0"/>
              <a:t> </a:t>
            </a:r>
            <a:r>
              <a:rPr lang="en-US" sz="1200" dirty="0" err="1"/>
              <a:t>Seq</a:t>
            </a:r>
            <a:r>
              <a:rPr lang="en-US" sz="1200" dirty="0"/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1911358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CBB71C-BB5C-1E4D-A4AF-47074FA7B2F1}"/>
              </a:ext>
            </a:extLst>
          </p:cNvPr>
          <p:cNvGrpSpPr/>
          <p:nvPr/>
        </p:nvGrpSpPr>
        <p:grpSpPr>
          <a:xfrm>
            <a:off x="594360" y="626821"/>
            <a:ext cx="9841411" cy="5604358"/>
            <a:chOff x="594360" y="349151"/>
            <a:chExt cx="9841411" cy="56043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FC6411-0F89-D24D-B79C-FA2D9BD39762}"/>
                </a:ext>
              </a:extLst>
            </p:cNvPr>
            <p:cNvSpPr txBox="1"/>
            <p:nvPr/>
          </p:nvSpPr>
          <p:spPr>
            <a:xfrm>
              <a:off x="594360" y="349151"/>
              <a:ext cx="250317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52FAAA-7B69-7543-8C64-DF4398E57C24}"/>
                </a:ext>
              </a:extLst>
            </p:cNvPr>
            <p:cNvSpPr txBox="1"/>
            <p:nvPr/>
          </p:nvSpPr>
          <p:spPr>
            <a:xfrm>
              <a:off x="1703070" y="1384638"/>
              <a:ext cx="2628900" cy="83099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Genomic Material (RNA)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6EF8C6-3B04-6C4F-A2B4-1884B6390B04}"/>
                </a:ext>
              </a:extLst>
            </p:cNvPr>
            <p:cNvSpPr txBox="1"/>
            <p:nvPr/>
          </p:nvSpPr>
          <p:spPr>
            <a:xfrm>
              <a:off x="3148965" y="2959318"/>
              <a:ext cx="3171825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RNA/cDNA library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F67791-7BC0-E44F-9EB4-B391EA6A6CCB}"/>
                </a:ext>
              </a:extLst>
            </p:cNvPr>
            <p:cNvSpPr txBox="1"/>
            <p:nvPr/>
          </p:nvSpPr>
          <p:spPr>
            <a:xfrm>
              <a:off x="4783455" y="4163644"/>
              <a:ext cx="307467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Raw Reads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CF20C-A7AD-2349-8075-E1760731C394}"/>
                </a:ext>
              </a:extLst>
            </p:cNvPr>
            <p:cNvSpPr txBox="1"/>
            <p:nvPr/>
          </p:nvSpPr>
          <p:spPr>
            <a:xfrm>
              <a:off x="6697980" y="5491844"/>
              <a:ext cx="347472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2D5848-AC96-3942-86D0-001590089250}"/>
                </a:ext>
              </a:extLst>
            </p:cNvPr>
            <p:cNvSpPr txBox="1"/>
            <p:nvPr/>
          </p:nvSpPr>
          <p:spPr>
            <a:xfrm>
              <a:off x="2617470" y="857294"/>
              <a:ext cx="25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Extraction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364D4-DA4D-4E46-9784-A602FF687E35}"/>
                </a:ext>
              </a:extLst>
            </p:cNvPr>
            <p:cNvSpPr txBox="1"/>
            <p:nvPr/>
          </p:nvSpPr>
          <p:spPr>
            <a:xfrm>
              <a:off x="4331970" y="2188418"/>
              <a:ext cx="5560696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Library prep </a:t>
              </a:r>
            </a:p>
            <a:p>
              <a:r>
                <a:rPr lang="en-US" dirty="0"/>
                <a:t>(fragmentation, labeling)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D7274-B100-C34C-9320-07BCA0A1D6D5}"/>
                </a:ext>
              </a:extLst>
            </p:cNvPr>
            <p:cNvSpPr txBox="1"/>
            <p:nvPr/>
          </p:nvSpPr>
          <p:spPr>
            <a:xfrm>
              <a:off x="5749290" y="3502846"/>
              <a:ext cx="2351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NGS sequencing (Illumina)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8E12E6-A370-2B46-8129-C37FAD585A79}"/>
                </a:ext>
              </a:extLst>
            </p:cNvPr>
            <p:cNvSpPr txBox="1"/>
            <p:nvPr/>
          </p:nvSpPr>
          <p:spPr>
            <a:xfrm>
              <a:off x="7458075" y="4735411"/>
              <a:ext cx="29776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Computational processing and analysis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CB2B472-40ED-E647-A6AF-29C8D98F900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845945" y="810816"/>
              <a:ext cx="882968" cy="5738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168FFB-BB23-AB4D-9131-5BB7A85B9A67}"/>
                </a:ext>
              </a:extLst>
            </p:cNvPr>
            <p:cNvCxnSpPr>
              <a:cxnSpLocks/>
            </p:cNvCxnSpPr>
            <p:nvPr/>
          </p:nvCxnSpPr>
          <p:spPr>
            <a:xfrm>
              <a:off x="3017519" y="2215635"/>
              <a:ext cx="1040131" cy="7436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A090EA-2DD7-7447-8267-EEB16206FA3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016" y="3420983"/>
              <a:ext cx="1047274" cy="7426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7D97F4-46D8-A849-BFAF-8AA84B3DDE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2904" y="4625309"/>
              <a:ext cx="1365171" cy="8665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4E5FD7-16AC-0042-8C44-3E68D25E9D9B}"/>
              </a:ext>
            </a:extLst>
          </p:cNvPr>
          <p:cNvSpPr txBox="1"/>
          <p:nvPr/>
        </p:nvSpPr>
        <p:spPr>
          <a:xfrm>
            <a:off x="8525814" y="1340147"/>
            <a:ext cx="247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RNA-</a:t>
            </a:r>
            <a:r>
              <a:rPr lang="en-US" sz="4000" dirty="0" err="1"/>
              <a:t>Seq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07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A09D67-7D0C-F14D-9706-1BF95B24E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7"/>
          <a:stretch/>
        </p:blipFill>
        <p:spPr>
          <a:xfrm>
            <a:off x="1850427" y="340033"/>
            <a:ext cx="10341573" cy="6607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447313A-A45A-D343-8354-DE138968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89134" y="2891631"/>
            <a:ext cx="3167256" cy="1325563"/>
          </a:xfrm>
        </p:spPr>
        <p:txBody>
          <a:bodyPr/>
          <a:lstStyle/>
          <a:p>
            <a:r>
              <a:rPr lang="en-US" b="1" i="1" dirty="0" err="1"/>
              <a:t>Mmaa</a:t>
            </a:r>
            <a:r>
              <a:rPr lang="en-US" b="1" i="1" dirty="0"/>
              <a:t> </a:t>
            </a:r>
            <a:r>
              <a:rPr lang="en-US" b="1" dirty="0" err="1"/>
              <a:t>Rna</a:t>
            </a:r>
            <a:endParaRPr lang="en-US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EEED4-A8FD-A043-A03B-4F4FFAEEB3BF}"/>
              </a:ext>
            </a:extLst>
          </p:cNvPr>
          <p:cNvSpPr txBox="1"/>
          <p:nvPr/>
        </p:nvSpPr>
        <p:spPr>
          <a:xfrm>
            <a:off x="835681" y="2160004"/>
            <a:ext cx="24209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Affected (-/-)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5F0C6-675F-3948-AB50-6E651225087B}"/>
              </a:ext>
            </a:extLst>
          </p:cNvPr>
          <p:cNvSpPr txBox="1"/>
          <p:nvPr/>
        </p:nvSpPr>
        <p:spPr>
          <a:xfrm>
            <a:off x="835682" y="4064000"/>
            <a:ext cx="24209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Unaffected (+/-)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E05A3F-B85D-9B41-BB79-C6DEB1249A49}"/>
              </a:ext>
            </a:extLst>
          </p:cNvPr>
          <p:cNvSpPr txBox="1"/>
          <p:nvPr/>
        </p:nvSpPr>
        <p:spPr>
          <a:xfrm>
            <a:off x="835682" y="2529336"/>
            <a:ext cx="242096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Exons 3-5 deletion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4AFBB-2A97-0B43-AB06-0852F9B5651F}"/>
              </a:ext>
            </a:extLst>
          </p:cNvPr>
          <p:cNvSpPr txBox="1"/>
          <p:nvPr/>
        </p:nvSpPr>
        <p:spPr>
          <a:xfrm>
            <a:off x="7635835" y="6276766"/>
            <a:ext cx="7204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19346-35E7-B943-A943-739F569938AD}"/>
              </a:ext>
            </a:extLst>
          </p:cNvPr>
          <p:cNvSpPr txBox="1"/>
          <p:nvPr/>
        </p:nvSpPr>
        <p:spPr>
          <a:xfrm>
            <a:off x="11782495" y="6237843"/>
            <a:ext cx="4095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49C55-191D-8F49-8A57-D92802153DE2}"/>
              </a:ext>
            </a:extLst>
          </p:cNvPr>
          <p:cNvSpPr txBox="1"/>
          <p:nvPr/>
        </p:nvSpPr>
        <p:spPr>
          <a:xfrm>
            <a:off x="6989690" y="6276766"/>
            <a:ext cx="2375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86D9F0-0A4C-1042-AC7D-8D954A0E565B}"/>
              </a:ext>
            </a:extLst>
          </p:cNvPr>
          <p:cNvSpPr txBox="1"/>
          <p:nvPr/>
        </p:nvSpPr>
        <p:spPr>
          <a:xfrm>
            <a:off x="5760904" y="6276766"/>
            <a:ext cx="2375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BC09B-89C3-104F-B6E9-42AF2174C485}"/>
              </a:ext>
            </a:extLst>
          </p:cNvPr>
          <p:cNvSpPr txBox="1"/>
          <p:nvPr/>
        </p:nvSpPr>
        <p:spPr>
          <a:xfrm>
            <a:off x="4258387" y="6276766"/>
            <a:ext cx="2375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25427-1DCF-2F48-9882-E1D54A62C36B}"/>
              </a:ext>
            </a:extLst>
          </p:cNvPr>
          <p:cNvSpPr txBox="1"/>
          <p:nvPr/>
        </p:nvSpPr>
        <p:spPr>
          <a:xfrm>
            <a:off x="4754026" y="6276766"/>
            <a:ext cx="2375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C32C9-62A8-A748-AFB1-5A08C522840F}"/>
              </a:ext>
            </a:extLst>
          </p:cNvPr>
          <p:cNvSpPr txBox="1"/>
          <p:nvPr/>
        </p:nvSpPr>
        <p:spPr>
          <a:xfrm>
            <a:off x="3907023" y="6276766"/>
            <a:ext cx="2375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43451-A642-504A-9887-24371C56E2E1}"/>
              </a:ext>
            </a:extLst>
          </p:cNvPr>
          <p:cNvSpPr txBox="1"/>
          <p:nvPr/>
        </p:nvSpPr>
        <p:spPr>
          <a:xfrm>
            <a:off x="6162453" y="6461432"/>
            <a:ext cx="245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/>
              <a:t>Mmaa</a:t>
            </a:r>
            <a:endParaRPr lang="en-US" sz="24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C99B7-6C52-FB44-8B10-233E811377EF}"/>
              </a:ext>
            </a:extLst>
          </p:cNvPr>
          <p:cNvSpPr txBox="1"/>
          <p:nvPr/>
        </p:nvSpPr>
        <p:spPr>
          <a:xfrm>
            <a:off x="8641389" y="6237843"/>
            <a:ext cx="6701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68530-6BE9-9349-89A7-73187387A744}"/>
              </a:ext>
            </a:extLst>
          </p:cNvPr>
          <p:cNvSpPr txBox="1"/>
          <p:nvPr/>
        </p:nvSpPr>
        <p:spPr>
          <a:xfrm>
            <a:off x="49911" y="585416"/>
            <a:ext cx="3601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IGV Browser</a:t>
            </a:r>
          </a:p>
        </p:txBody>
      </p:sp>
    </p:spTree>
    <p:extLst>
      <p:ext uri="{BB962C8B-B14F-4D97-AF65-F5344CB8AC3E}">
        <p14:creationId xmlns:p14="http://schemas.microsoft.com/office/powerpoint/2010/main" val="267348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8AB2-559D-F945-8DB0-82612AF6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7A4FE-AC83-7643-BBCA-2A10190E4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732"/>
            <a:ext cx="10515600" cy="2494868"/>
          </a:xfrm>
        </p:spPr>
        <p:txBody>
          <a:bodyPr/>
          <a:lstStyle/>
          <a:p>
            <a:r>
              <a:rPr lang="en-US" dirty="0"/>
              <a:t>Accounts for greatest variation among data set</a:t>
            </a:r>
          </a:p>
          <a:p>
            <a:r>
              <a:rPr lang="en-US" dirty="0"/>
              <a:t>Used to identify sample clustering</a:t>
            </a:r>
          </a:p>
          <a:p>
            <a:r>
              <a:rPr lang="en-US" dirty="0"/>
              <a:t>Example of PCA from Della Torre et al., 2018:</a:t>
            </a:r>
          </a:p>
          <a:p>
            <a:pPr lvl="1"/>
            <a:r>
              <a:rPr lang="en-US" dirty="0"/>
              <a:t>Metabolites not RNA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89E42-7CBB-A04A-91FA-79876205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29" t="1685" b="69635"/>
          <a:stretch/>
        </p:blipFill>
        <p:spPr>
          <a:xfrm>
            <a:off x="6633027" y="4666342"/>
            <a:ext cx="2212521" cy="2191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F2F5-474C-5D4B-B965-E90894D50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33" t="70067" b="6400"/>
          <a:stretch/>
        </p:blipFill>
        <p:spPr>
          <a:xfrm>
            <a:off x="9073698" y="4635556"/>
            <a:ext cx="2280102" cy="2191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9737F-35C3-8C4F-AD00-5D96AAE4F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33" t="35698" b="38859"/>
          <a:stretch/>
        </p:blipFill>
        <p:spPr>
          <a:xfrm>
            <a:off x="541682" y="4499429"/>
            <a:ext cx="2280102" cy="2369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32485-04FF-3E4A-85AE-46C3D2AA0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33" t="2400" b="72157"/>
          <a:stretch/>
        </p:blipFill>
        <p:spPr>
          <a:xfrm>
            <a:off x="2935968" y="4499429"/>
            <a:ext cx="2280102" cy="2369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716410-91D3-464A-8DAA-FFB49FF4287B}"/>
              </a:ext>
            </a:extLst>
          </p:cNvPr>
          <p:cNvSpPr txBox="1"/>
          <p:nvPr/>
        </p:nvSpPr>
        <p:spPr>
          <a:xfrm>
            <a:off x="7035344" y="4450890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Liver</a:t>
            </a:r>
          </a:p>
        </p:txBody>
      </p:sp>
    </p:spTree>
    <p:extLst>
      <p:ext uri="{BB962C8B-B14F-4D97-AF65-F5344CB8AC3E}">
        <p14:creationId xmlns:p14="http://schemas.microsoft.com/office/powerpoint/2010/main" val="408415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4282-1549-D54F-B224-A9502789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A2B96-7BAD-DF47-BFD0-15D4CBF1D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895"/>
            <a:ext cx="10515600" cy="4351338"/>
          </a:xfrm>
        </p:spPr>
        <p:txBody>
          <a:bodyPr/>
          <a:lstStyle/>
          <a:p>
            <a:r>
              <a:rPr lang="en-US" dirty="0"/>
              <a:t>Visualize distribution/number of significant DEGs</a:t>
            </a:r>
          </a:p>
          <a:p>
            <a:pPr lvl="1"/>
            <a:r>
              <a:rPr lang="en-US" dirty="0"/>
              <a:t>DEG = differentially expressed gene</a:t>
            </a:r>
          </a:p>
          <a:p>
            <a:r>
              <a:rPr lang="en-US" dirty="0"/>
              <a:t>False Discovery Rate (FDR) or q value</a:t>
            </a:r>
          </a:p>
          <a:p>
            <a:pPr lvl="1"/>
            <a:r>
              <a:rPr lang="en-US" dirty="0"/>
              <a:t>More stringent p value for multi-sampling</a:t>
            </a:r>
          </a:p>
          <a:p>
            <a:r>
              <a:rPr lang="en-US" dirty="0"/>
              <a:t>Sample Volcano Plot form Della Torre et al.,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98BFD-4094-7645-95F5-A11F69053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64" b="82011"/>
          <a:stretch/>
        </p:blipFill>
        <p:spPr>
          <a:xfrm>
            <a:off x="3665777" y="4001294"/>
            <a:ext cx="5790989" cy="29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11DB-D198-FE47-AC48-2D7559E5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65125"/>
            <a:ext cx="11477529" cy="1325563"/>
          </a:xfrm>
        </p:spPr>
        <p:txBody>
          <a:bodyPr/>
          <a:lstStyle/>
          <a:p>
            <a:r>
              <a:rPr lang="en-US" dirty="0"/>
              <a:t>Gene Selection Strategy for qPCR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55672-F52A-2B4D-B27F-0600A2BF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39809" cy="4351338"/>
          </a:xfrm>
        </p:spPr>
        <p:txBody>
          <a:bodyPr>
            <a:normAutofit/>
          </a:bodyPr>
          <a:lstStyle/>
          <a:p>
            <a:r>
              <a:rPr lang="en-US" dirty="0"/>
              <a:t>Significantly different in </a:t>
            </a:r>
            <a:r>
              <a:rPr lang="en-US" dirty="0" err="1"/>
              <a:t>affecteds</a:t>
            </a:r>
            <a:r>
              <a:rPr lang="en-US" dirty="0"/>
              <a:t> compared to </a:t>
            </a:r>
            <a:r>
              <a:rPr lang="en-US" dirty="0" err="1"/>
              <a:t>unaffecteds</a:t>
            </a:r>
            <a:r>
              <a:rPr lang="en-US" dirty="0"/>
              <a:t> without treatment using FDR &lt;0.05</a:t>
            </a:r>
          </a:p>
          <a:p>
            <a:r>
              <a:rPr lang="en-US" dirty="0"/>
              <a:t>Improves with vancomycin in </a:t>
            </a:r>
            <a:r>
              <a:rPr lang="en-US" dirty="0" err="1"/>
              <a:t>affecteds</a:t>
            </a:r>
            <a:endParaRPr lang="en-US" dirty="0"/>
          </a:p>
          <a:p>
            <a:r>
              <a:rPr lang="en-US" dirty="0"/>
              <a:t>High expression in liver, depending on the functional assignment</a:t>
            </a:r>
          </a:p>
          <a:p>
            <a:pPr lvl="1"/>
            <a:r>
              <a:rPr lang="en-US" dirty="0"/>
              <a:t>Transcriptional regulators vs enzymes</a:t>
            </a:r>
          </a:p>
          <a:p>
            <a:r>
              <a:rPr lang="en-US" dirty="0"/>
              <a:t>Observed dysregulation in MUT patients and mice</a:t>
            </a:r>
          </a:p>
          <a:p>
            <a:pPr lvl="1"/>
            <a:r>
              <a:rPr lang="en-US" dirty="0"/>
              <a:t>Microarray: </a:t>
            </a:r>
            <a:r>
              <a:rPr lang="en-US" dirty="0" err="1"/>
              <a:t>Manoli</a:t>
            </a:r>
            <a:r>
              <a:rPr lang="en-US" dirty="0"/>
              <a:t> et al., 2013</a:t>
            </a:r>
          </a:p>
          <a:p>
            <a:pPr lvl="1"/>
            <a:r>
              <a:rPr lang="en-US" dirty="0"/>
              <a:t>Proteomics – Randy, Jen, Chuck: </a:t>
            </a:r>
            <a:r>
              <a:rPr lang="en-US" dirty="0" err="1"/>
              <a:t>Caterino</a:t>
            </a:r>
            <a:r>
              <a:rPr lang="en-US" dirty="0"/>
              <a:t> et al., 2016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52B78-961F-004E-A194-B34F18280189}"/>
              </a:ext>
            </a:extLst>
          </p:cNvPr>
          <p:cNvCxnSpPr>
            <a:cxnSpLocks/>
          </p:cNvCxnSpPr>
          <p:nvPr/>
        </p:nvCxnSpPr>
        <p:spPr>
          <a:xfrm>
            <a:off x="10159999" y="2351314"/>
            <a:ext cx="0" cy="230791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CEC5E86-C330-9844-95FE-AFF5EA1FFDC1}"/>
              </a:ext>
            </a:extLst>
          </p:cNvPr>
          <p:cNvSpPr/>
          <p:nvPr/>
        </p:nvSpPr>
        <p:spPr>
          <a:xfrm>
            <a:off x="9007928" y="2913743"/>
            <a:ext cx="139700" cy="13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E6C310-863A-F446-8AB7-0428BB14FA7E}"/>
              </a:ext>
            </a:extLst>
          </p:cNvPr>
          <p:cNvSpPr/>
          <p:nvPr/>
        </p:nvSpPr>
        <p:spPr>
          <a:xfrm>
            <a:off x="11091665" y="2913743"/>
            <a:ext cx="139700" cy="1397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DA9892-CA5A-4D4E-B983-B59D13C3381A}"/>
              </a:ext>
            </a:extLst>
          </p:cNvPr>
          <p:cNvCxnSpPr/>
          <p:nvPr/>
        </p:nvCxnSpPr>
        <p:spPr>
          <a:xfrm>
            <a:off x="10323403" y="2987485"/>
            <a:ext cx="619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1A02F-9F36-8240-91CA-AF72DE698305}"/>
              </a:ext>
            </a:extLst>
          </p:cNvPr>
          <p:cNvCxnSpPr>
            <a:cxnSpLocks/>
          </p:cNvCxnSpPr>
          <p:nvPr/>
        </p:nvCxnSpPr>
        <p:spPr>
          <a:xfrm flipH="1">
            <a:off x="9319341" y="2983593"/>
            <a:ext cx="619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9CE3DBB-72B9-B94D-A9A3-F08167C1352C}"/>
              </a:ext>
            </a:extLst>
          </p:cNvPr>
          <p:cNvSpPr/>
          <p:nvPr/>
        </p:nvSpPr>
        <p:spPr>
          <a:xfrm>
            <a:off x="10087603" y="2926697"/>
            <a:ext cx="139700" cy="1397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6F9A96-6378-EF45-A8D7-9989B2D81C02}"/>
              </a:ext>
            </a:extLst>
          </p:cNvPr>
          <p:cNvSpPr/>
          <p:nvPr/>
        </p:nvSpPr>
        <p:spPr>
          <a:xfrm>
            <a:off x="9007928" y="4031986"/>
            <a:ext cx="139700" cy="139700"/>
          </a:xfrm>
          <a:prstGeom prst="ellipse">
            <a:avLst/>
          </a:prstGeom>
          <a:solidFill>
            <a:srgbClr val="FF9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3AA2A8-AD8C-984D-99D1-06A913F3DA7E}"/>
              </a:ext>
            </a:extLst>
          </p:cNvPr>
          <p:cNvSpPr/>
          <p:nvPr/>
        </p:nvSpPr>
        <p:spPr>
          <a:xfrm>
            <a:off x="11091665" y="4031986"/>
            <a:ext cx="139700" cy="139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7EE150-30DE-A242-9BF1-8CE735F8A56A}"/>
              </a:ext>
            </a:extLst>
          </p:cNvPr>
          <p:cNvCxnSpPr>
            <a:cxnSpLocks/>
          </p:cNvCxnSpPr>
          <p:nvPr/>
        </p:nvCxnSpPr>
        <p:spPr>
          <a:xfrm flipH="1">
            <a:off x="10323403" y="4105728"/>
            <a:ext cx="619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6932E7-EE63-CC42-ACE3-2EA04C91A124}"/>
              </a:ext>
            </a:extLst>
          </p:cNvPr>
          <p:cNvCxnSpPr>
            <a:cxnSpLocks/>
          </p:cNvCxnSpPr>
          <p:nvPr/>
        </p:nvCxnSpPr>
        <p:spPr>
          <a:xfrm>
            <a:off x="9319341" y="4101836"/>
            <a:ext cx="619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C294DA7-B713-0744-A315-AEF577F10DB6}"/>
              </a:ext>
            </a:extLst>
          </p:cNvPr>
          <p:cNvSpPr/>
          <p:nvPr/>
        </p:nvSpPr>
        <p:spPr>
          <a:xfrm>
            <a:off x="10087603" y="4044940"/>
            <a:ext cx="139700" cy="1397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2ED20E-D7C8-7E4D-BBDE-298256D2A316}"/>
              </a:ext>
            </a:extLst>
          </p:cNvPr>
          <p:cNvSpPr txBox="1"/>
          <p:nvPr/>
        </p:nvSpPr>
        <p:spPr>
          <a:xfrm>
            <a:off x="9312266" y="2755185"/>
            <a:ext cx="763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Affected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11393-F3ED-5D47-A899-7798ECC82FC9}"/>
              </a:ext>
            </a:extLst>
          </p:cNvPr>
          <p:cNvSpPr txBox="1"/>
          <p:nvPr/>
        </p:nvSpPr>
        <p:spPr>
          <a:xfrm>
            <a:off x="10243585" y="2753547"/>
            <a:ext cx="763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Affected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1805F4-78C1-D04E-AE1B-7419F04689D8}"/>
              </a:ext>
            </a:extLst>
          </p:cNvPr>
          <p:cNvSpPr txBox="1"/>
          <p:nvPr/>
        </p:nvSpPr>
        <p:spPr>
          <a:xfrm>
            <a:off x="9147628" y="3824837"/>
            <a:ext cx="946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Vancomycin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1886B-31B2-4F4A-A174-8935FDDBBD4A}"/>
              </a:ext>
            </a:extLst>
          </p:cNvPr>
          <p:cNvSpPr txBox="1"/>
          <p:nvPr/>
        </p:nvSpPr>
        <p:spPr>
          <a:xfrm>
            <a:off x="10201988" y="3837791"/>
            <a:ext cx="946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Vancomycin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015CD-ACDA-DF4B-A600-8EDF990603F3}"/>
              </a:ext>
            </a:extLst>
          </p:cNvPr>
          <p:cNvSpPr txBox="1"/>
          <p:nvPr/>
        </p:nvSpPr>
        <p:spPr>
          <a:xfrm>
            <a:off x="9282081" y="4721776"/>
            <a:ext cx="175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Log</a:t>
            </a:r>
            <a:r>
              <a:rPr lang="en-US" sz="1200" baseline="-25000" dirty="0"/>
              <a:t>2</a:t>
            </a:r>
            <a:r>
              <a:rPr lang="en-US" sz="1200" dirty="0"/>
              <a:t>(Fold change)</a:t>
            </a:r>
          </a:p>
        </p:txBody>
      </p:sp>
    </p:spTree>
    <p:extLst>
      <p:ext uri="{BB962C8B-B14F-4D97-AF65-F5344CB8AC3E}">
        <p14:creationId xmlns:p14="http://schemas.microsoft.com/office/powerpoint/2010/main" val="338758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0BBA-237B-564D-BE99-B6E277E3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High Expression in Liver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70D29-1EF5-314E-AC2E-18965A033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/>
          <a:lstStyle/>
          <a:p>
            <a:r>
              <a:rPr lang="en-US" dirty="0"/>
              <a:t>UCSC genome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83D4-BECC-D34E-9587-257F2BF4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8" y="2065667"/>
            <a:ext cx="6900863" cy="44272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86521E-0EDD-CA40-B398-4471EBA4AEC5}"/>
              </a:ext>
            </a:extLst>
          </p:cNvPr>
          <p:cNvSpPr/>
          <p:nvPr/>
        </p:nvSpPr>
        <p:spPr>
          <a:xfrm>
            <a:off x="2728913" y="2235200"/>
            <a:ext cx="257175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0DEA2-BF6B-B844-8F8B-A4DB70325586}"/>
              </a:ext>
            </a:extLst>
          </p:cNvPr>
          <p:cNvSpPr/>
          <p:nvPr/>
        </p:nvSpPr>
        <p:spPr>
          <a:xfrm rot="5400000">
            <a:off x="6217443" y="4514056"/>
            <a:ext cx="2062164" cy="333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C1466-E84C-4E4B-AC17-7E800790DF70}"/>
              </a:ext>
            </a:extLst>
          </p:cNvPr>
          <p:cNvSpPr txBox="1"/>
          <p:nvPr/>
        </p:nvSpPr>
        <p:spPr>
          <a:xfrm>
            <a:off x="9763126" y="3532558"/>
            <a:ext cx="208835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Tissue specific expression of human </a:t>
            </a:r>
            <a:r>
              <a:rPr lang="en-US" i="1" dirty="0" err="1"/>
              <a:t>Nnmt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252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923A-4B7A-964D-B8F6-5FAB4276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Observed dysregulation in MUT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62B2-4F6F-8C47-BF7E-6056809E3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Microarray</a:t>
            </a:r>
          </a:p>
          <a:p>
            <a:r>
              <a:rPr lang="en-US" dirty="0"/>
              <a:t>proteomics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54E0-6E52-374D-8C18-1886857E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95" y="1287887"/>
            <a:ext cx="7039168" cy="5428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B1A86-3E30-C248-AC56-F1C13F37E37E}"/>
              </a:ext>
            </a:extLst>
          </p:cNvPr>
          <p:cNvSpPr txBox="1"/>
          <p:nvPr/>
        </p:nvSpPr>
        <p:spPr>
          <a:xfrm>
            <a:off x="605307" y="5486400"/>
            <a:ext cx="231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4 from </a:t>
            </a:r>
          </a:p>
          <a:p>
            <a:r>
              <a:rPr lang="en-US" dirty="0" err="1"/>
              <a:t>Caterino</a:t>
            </a:r>
            <a:r>
              <a:rPr lang="en-US" dirty="0"/>
              <a:t> et al., 2016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8965A7-5238-3943-BDDF-21560A10C53B}"/>
              </a:ext>
            </a:extLst>
          </p:cNvPr>
          <p:cNvSpPr/>
          <p:nvPr/>
        </p:nvSpPr>
        <p:spPr>
          <a:xfrm>
            <a:off x="3799495" y="3000777"/>
            <a:ext cx="7302094" cy="489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9575-6CA7-234B-B6E6-09DE696E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Microarrays 	   vs. 		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5EE70-4EB5-044D-94F0-B8424860C0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limited by microarray design</a:t>
            </a:r>
          </a:p>
          <a:p>
            <a:r>
              <a:rPr lang="en-US" dirty="0"/>
              <a:t>High background - Noisy</a:t>
            </a:r>
          </a:p>
          <a:p>
            <a:r>
              <a:rPr lang="en-US" dirty="0"/>
              <a:t>Limited dynamic range</a:t>
            </a:r>
          </a:p>
          <a:p>
            <a:r>
              <a:rPr lang="en-US" dirty="0"/>
              <a:t>Comparison across different experiments difficult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16D806-AEDC-F446-9532-D735CC517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>
            <a:normAutofit/>
          </a:bodyPr>
          <a:lstStyle/>
          <a:p>
            <a:r>
              <a:rPr lang="en-US" dirty="0"/>
              <a:t>Results do not depend on prior knowledge of transcriptome</a:t>
            </a:r>
          </a:p>
          <a:p>
            <a:r>
              <a:rPr lang="en-US" dirty="0"/>
              <a:t>Less noise</a:t>
            </a:r>
          </a:p>
          <a:p>
            <a:r>
              <a:rPr lang="en-US" dirty="0"/>
              <a:t>Bigger dynamic range</a:t>
            </a:r>
          </a:p>
          <a:p>
            <a:r>
              <a:rPr lang="en-US" dirty="0"/>
              <a:t>Less RNA needed</a:t>
            </a:r>
          </a:p>
          <a:p>
            <a:r>
              <a:rPr lang="en-US" dirty="0"/>
              <a:t>Single base resolution</a:t>
            </a:r>
          </a:p>
          <a:p>
            <a:r>
              <a:rPr lang="en-US" dirty="0"/>
              <a:t>High levels of technical and biological reproducibility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28C03-6439-2844-A7BD-3E2CDFF83F9F}"/>
              </a:ext>
            </a:extLst>
          </p:cNvPr>
          <p:cNvSpPr txBox="1"/>
          <p:nvPr/>
        </p:nvSpPr>
        <p:spPr>
          <a:xfrm>
            <a:off x="304800" y="6316663"/>
            <a:ext cx="909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Wang, Z., Gerstein, M., Snyder, M., 2009. RNA-</a:t>
            </a:r>
            <a:r>
              <a:rPr lang="en-US" sz="1200" dirty="0" err="1"/>
              <a:t>Seq</a:t>
            </a:r>
            <a:r>
              <a:rPr lang="en-US" sz="1200" dirty="0"/>
              <a:t>: a revolutionary tool for transcriptomics. Nature Reviews Genetics 10, 57–63. </a:t>
            </a:r>
            <a:r>
              <a:rPr lang="en-US" sz="1200" dirty="0">
                <a:hlinkClick r:id="rId3"/>
              </a:rPr>
              <a:t>https://doi.org/10.1038/nrg2484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5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4258-93F4-AB4E-9021-2A5AF50A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67" y="0"/>
            <a:ext cx="10515600" cy="1325563"/>
          </a:xfrm>
        </p:spPr>
        <p:txBody>
          <a:bodyPr/>
          <a:lstStyle/>
          <a:p>
            <a:r>
              <a:rPr lang="en-US" dirty="0"/>
              <a:t>Many reads mapped to mitochondrial DNA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FCC11-5678-5442-88D7-E52EF642D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80" b="24415"/>
          <a:stretch/>
        </p:blipFill>
        <p:spPr>
          <a:xfrm>
            <a:off x="2821214" y="1068388"/>
            <a:ext cx="8059096" cy="354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E4506-91EB-9F4A-8388-DE527B232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1" t="299" r="2143" b="34208"/>
          <a:stretch/>
        </p:blipFill>
        <p:spPr>
          <a:xfrm>
            <a:off x="3933371" y="5128840"/>
            <a:ext cx="6839896" cy="1461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D9B87-65A1-5843-97A2-5B286D3AA284}"/>
              </a:ext>
            </a:extLst>
          </p:cNvPr>
          <p:cNvSpPr txBox="1"/>
          <p:nvPr/>
        </p:nvSpPr>
        <p:spPr>
          <a:xfrm>
            <a:off x="725714" y="5128840"/>
            <a:ext cx="240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Derek’s input:</a:t>
            </a:r>
          </a:p>
        </p:txBody>
      </p:sp>
    </p:spTree>
    <p:extLst>
      <p:ext uri="{BB962C8B-B14F-4D97-AF65-F5344CB8AC3E}">
        <p14:creationId xmlns:p14="http://schemas.microsoft.com/office/powerpoint/2010/main" val="2348678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503B-94A2-E947-9A83-3088D496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BAD8-64B5-DF47-A3F4-47F7945C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Review(s) of RNA-</a:t>
            </a:r>
            <a:r>
              <a:rPr lang="en-US" sz="1800" dirty="0" err="1"/>
              <a:t>seq</a:t>
            </a:r>
            <a:r>
              <a:rPr lang="en-US" sz="1800" dirty="0"/>
              <a:t>:</a:t>
            </a:r>
          </a:p>
          <a:p>
            <a:r>
              <a:rPr lang="en-US" sz="1800" dirty="0"/>
              <a:t>General overview – (Wang et al., 2009) </a:t>
            </a:r>
            <a:r>
              <a:rPr lang="en-US" sz="1800" dirty="0">
                <a:hlinkClick r:id="rId2"/>
              </a:rPr>
              <a:t>https://www.ncbi.nlm.nih.gov/pubmed/19015660</a:t>
            </a:r>
            <a:r>
              <a:rPr lang="en-US" sz="1800" dirty="0"/>
              <a:t>]</a:t>
            </a:r>
          </a:p>
          <a:p>
            <a:r>
              <a:rPr lang="en-US" sz="1800" dirty="0"/>
              <a:t>In-depth review – (</a:t>
            </a:r>
            <a:r>
              <a:rPr lang="en-US" sz="1800" dirty="0" err="1"/>
              <a:t>Corney</a:t>
            </a:r>
            <a:r>
              <a:rPr lang="en-US" sz="1800" dirty="0"/>
              <a:t>, 2013; updated 2018) </a:t>
            </a:r>
            <a:r>
              <a:rPr lang="en-US" sz="1800" dirty="0">
                <a:hlinkClick r:id="rId3"/>
              </a:rPr>
              <a:t>https://www.labome.com/method/RNA-seq-Using-Next-Generation-Sequencing.html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Computational Resources:</a:t>
            </a:r>
          </a:p>
          <a:p>
            <a:r>
              <a:rPr lang="en-US" sz="1800" dirty="0"/>
              <a:t>Unix/shell tutorial: </a:t>
            </a:r>
            <a:r>
              <a:rPr lang="en-US" sz="1800" dirty="0">
                <a:hlinkClick r:id="rId4"/>
              </a:rPr>
              <a:t>https://www.datacamp.com/courses/introduction-to-shell-for-data-science</a:t>
            </a:r>
            <a:endParaRPr lang="en-US" sz="1800" dirty="0"/>
          </a:p>
          <a:p>
            <a:r>
              <a:rPr lang="en-US" sz="1800" dirty="0"/>
              <a:t>For local laptop – </a:t>
            </a:r>
            <a:r>
              <a:rPr lang="en-US" sz="1800" dirty="0" err="1"/>
              <a:t>conda</a:t>
            </a:r>
            <a:r>
              <a:rPr lang="en-US" sz="1800" dirty="0"/>
              <a:t>/</a:t>
            </a:r>
            <a:r>
              <a:rPr lang="en-US" sz="1800" dirty="0" err="1"/>
              <a:t>bioconda</a:t>
            </a:r>
            <a:r>
              <a:rPr lang="en-US" sz="1800" dirty="0"/>
              <a:t> essentials: </a:t>
            </a:r>
            <a:r>
              <a:rPr lang="en-US" sz="1800" dirty="0">
                <a:hlinkClick r:id="rId5"/>
              </a:rPr>
              <a:t>https://conda.io/projects/conda/en/latest/user-guide/getting-started.html</a:t>
            </a:r>
            <a:endParaRPr lang="en-US" sz="1800" dirty="0"/>
          </a:p>
          <a:p>
            <a:r>
              <a:rPr lang="en-US" sz="1800" dirty="0"/>
              <a:t>For cloud computing - </a:t>
            </a:r>
            <a:r>
              <a:rPr lang="en-US" sz="1800" dirty="0" err="1"/>
              <a:t>Biwulf</a:t>
            </a:r>
            <a:r>
              <a:rPr lang="en-US" sz="1800" dirty="0"/>
              <a:t> Online Class: </a:t>
            </a:r>
            <a:r>
              <a:rPr lang="en-US" sz="1800" dirty="0">
                <a:hlinkClick r:id="rId6"/>
              </a:rPr>
              <a:t>https://hpc.nih.gov/training/intro_biowulf/</a:t>
            </a:r>
            <a:endParaRPr lang="en-US" sz="1800" dirty="0"/>
          </a:p>
          <a:p>
            <a:r>
              <a:rPr lang="en-US" sz="1800" dirty="0"/>
              <a:t>Overview of RNA-</a:t>
            </a:r>
            <a:r>
              <a:rPr lang="en-US" sz="1800" dirty="0" err="1"/>
              <a:t>seq</a:t>
            </a:r>
            <a:r>
              <a:rPr lang="en-US" sz="1800" dirty="0"/>
              <a:t> pipeline: (</a:t>
            </a:r>
            <a:r>
              <a:rPr lang="en-US" sz="1800" dirty="0" err="1"/>
              <a:t>Persea</a:t>
            </a:r>
            <a:r>
              <a:rPr lang="en-US" sz="1800" dirty="0"/>
              <a:t> et al., 2016) </a:t>
            </a:r>
            <a:r>
              <a:rPr lang="en-US" sz="1800" dirty="0">
                <a:hlinkClick r:id="rId7"/>
              </a:rPr>
              <a:t>https://www.nature.com/articles/nprot.2016.095</a:t>
            </a:r>
            <a:endParaRPr lang="en-US" sz="1800" dirty="0"/>
          </a:p>
          <a:p>
            <a:r>
              <a:rPr lang="en-US" sz="1800" dirty="0"/>
              <a:t>General RNA-</a:t>
            </a:r>
            <a:r>
              <a:rPr lang="en-US" sz="1800" dirty="0" err="1"/>
              <a:t>seq</a:t>
            </a:r>
            <a:r>
              <a:rPr lang="en-US" sz="1800" dirty="0"/>
              <a:t> pipeline: (Dave Tang’s Blog) </a:t>
            </a:r>
            <a:r>
              <a:rPr lang="en-US" sz="1800" dirty="0">
                <a:hlinkClick r:id="rId8"/>
              </a:rPr>
              <a:t>https://davetang.org/muse/2017/10/25/getting-started-hisat-stringtie-ballgown/</a:t>
            </a:r>
            <a:endParaRPr lang="en-US" sz="1800" dirty="0"/>
          </a:p>
          <a:p>
            <a:r>
              <a:rPr lang="en-US" sz="1800" dirty="0"/>
              <a:t>In-depth RNA-</a:t>
            </a:r>
            <a:r>
              <a:rPr lang="en-US" sz="1800" dirty="0" err="1"/>
              <a:t>seq</a:t>
            </a:r>
            <a:r>
              <a:rPr lang="en-US" sz="1800" dirty="0"/>
              <a:t> pipeline tutorial: (Griffith Lab) </a:t>
            </a:r>
            <a:r>
              <a:rPr lang="en-US" sz="1800" dirty="0">
                <a:hlinkClick r:id="rId9"/>
              </a:rPr>
              <a:t>https://github.com/griffithlab/rnaseq_tutorial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050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8C20-5D47-614C-A0F3-611E7C03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35E6-115E-EE49-9ADE-419BE5339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F35D-A479-8A49-8BF5-11B90694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871F-3741-BA49-BAEC-25BCE17C4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calling (SNPs/SNVs)</a:t>
            </a:r>
          </a:p>
          <a:p>
            <a:r>
              <a:rPr lang="en-US" dirty="0"/>
              <a:t>Isoform analysis (quantification and discovery)</a:t>
            </a:r>
          </a:p>
          <a:p>
            <a:r>
              <a:rPr lang="en-US" dirty="0"/>
              <a:t>Allele specific expression</a:t>
            </a:r>
          </a:p>
          <a:p>
            <a:r>
              <a:rPr lang="en-US" dirty="0"/>
              <a:t>Single cell sequencing</a:t>
            </a:r>
          </a:p>
        </p:txBody>
      </p:sp>
    </p:spTree>
    <p:extLst>
      <p:ext uri="{BB962C8B-B14F-4D97-AF65-F5344CB8AC3E}">
        <p14:creationId xmlns:p14="http://schemas.microsoft.com/office/powerpoint/2010/main" val="299876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1E300-768B-BF41-B061-C9C2C90B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with HISAT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E3A1-8C5F-8146-B4E6-B3D6FE381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5500" cy="4351338"/>
          </a:xfrm>
        </p:spPr>
        <p:txBody>
          <a:bodyPr/>
          <a:lstStyle/>
          <a:p>
            <a:r>
              <a:rPr lang="en-US" dirty="0"/>
              <a:t>Requires </a:t>
            </a:r>
            <a:r>
              <a:rPr lang="en-US" dirty="0" err="1"/>
              <a:t>Hisat</a:t>
            </a:r>
            <a:r>
              <a:rPr lang="en-US" dirty="0"/>
              <a:t> index from reference genome</a:t>
            </a:r>
          </a:p>
          <a:p>
            <a:r>
              <a:rPr lang="en-US" dirty="0"/>
              <a:t>Reference genome (.fa) influence alignment</a:t>
            </a:r>
          </a:p>
          <a:p>
            <a:r>
              <a:rPr lang="en-US" dirty="0"/>
              <a:t>Much memory to make index</a:t>
            </a:r>
          </a:p>
          <a:p>
            <a:r>
              <a:rPr lang="en-US" dirty="0"/>
              <a:t>Can download from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19AF2-D8F0-0441-8A31-4D0898856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753" y="500955"/>
            <a:ext cx="3639961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E1AAE-B98C-9B40-B869-F602FC0B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5359272" cy="27626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E8BDE-C0D7-C240-9A20-1B1D94E740BE}"/>
              </a:ext>
            </a:extLst>
          </p:cNvPr>
          <p:cNvSpPr/>
          <p:nvPr/>
        </p:nvSpPr>
        <p:spPr>
          <a:xfrm>
            <a:off x="7587506" y="4541665"/>
            <a:ext cx="2050143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Hisat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E3845-80D5-F548-A4E4-6E638BFC6E38}"/>
              </a:ext>
            </a:extLst>
          </p:cNvPr>
          <p:cNvSpPr txBox="1"/>
          <p:nvPr/>
        </p:nvSpPr>
        <p:spPr>
          <a:xfrm>
            <a:off x="5868215" y="4878286"/>
            <a:ext cx="160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Reads (.</a:t>
            </a:r>
            <a:r>
              <a:rPr lang="en-US" dirty="0" err="1"/>
              <a:t>fastq</a:t>
            </a:r>
            <a:r>
              <a:rPr lang="en-US" dirty="0"/>
              <a:t> or .</a:t>
            </a:r>
            <a:r>
              <a:rPr lang="en-US" dirty="0" err="1"/>
              <a:t>fq.qz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B8D283-6753-7840-8FA5-DB9D259036D3}"/>
              </a:ext>
            </a:extLst>
          </p:cNvPr>
          <p:cNvCxnSpPr>
            <a:endCxn id="10" idx="3"/>
          </p:cNvCxnSpPr>
          <p:nvPr/>
        </p:nvCxnSpPr>
        <p:spPr>
          <a:xfrm flipV="1">
            <a:off x="7050475" y="5339951"/>
            <a:ext cx="425197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77415D-26EA-AF41-86BF-64ABC6BCB265}"/>
              </a:ext>
            </a:extLst>
          </p:cNvPr>
          <p:cNvCxnSpPr/>
          <p:nvPr/>
        </p:nvCxnSpPr>
        <p:spPr>
          <a:xfrm flipV="1">
            <a:off x="9778136" y="5339951"/>
            <a:ext cx="425197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B01269-9E62-BD45-8212-E8A849AF9D6B}"/>
              </a:ext>
            </a:extLst>
          </p:cNvPr>
          <p:cNvSpPr txBox="1"/>
          <p:nvPr/>
        </p:nvSpPr>
        <p:spPr>
          <a:xfrm>
            <a:off x="10423758" y="4878286"/>
            <a:ext cx="160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 (.</a:t>
            </a:r>
            <a:r>
              <a:rPr lang="en-US" dirty="0" err="1"/>
              <a:t>sam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353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2F96-D621-5C4E-B61F-56AAB3CD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Assembly with </a:t>
            </a:r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F0E5-1CB3-4D48-81C1-B1B43D74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annotation files (GTF/GFF)</a:t>
            </a:r>
          </a:p>
          <a:p>
            <a:r>
              <a:rPr lang="en-US" dirty="0"/>
              <a:t>Source must match reference sequence used</a:t>
            </a:r>
          </a:p>
          <a:p>
            <a:r>
              <a:rPr lang="en-US" dirty="0"/>
              <a:t>Assigns reads to exon/introns/transcripts and counts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356F6-9A06-C440-982C-1658EA4941EC}"/>
              </a:ext>
            </a:extLst>
          </p:cNvPr>
          <p:cNvSpPr/>
          <p:nvPr/>
        </p:nvSpPr>
        <p:spPr>
          <a:xfrm>
            <a:off x="7748291" y="5062991"/>
            <a:ext cx="2050143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C4F0-E9FC-9A43-A338-723969E92082}"/>
              </a:ext>
            </a:extLst>
          </p:cNvPr>
          <p:cNvSpPr txBox="1"/>
          <p:nvPr/>
        </p:nvSpPr>
        <p:spPr>
          <a:xfrm>
            <a:off x="5897632" y="5988734"/>
            <a:ext cx="160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 (.bam)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57AF14-0087-4346-A9FC-CA54587C103F}"/>
              </a:ext>
            </a:extLst>
          </p:cNvPr>
          <p:cNvCxnSpPr>
            <a:cxnSpLocks/>
          </p:cNvCxnSpPr>
          <p:nvPr/>
        </p:nvCxnSpPr>
        <p:spPr>
          <a:xfrm flipV="1">
            <a:off x="7145420" y="5865718"/>
            <a:ext cx="462384" cy="123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E7C5C3-FABA-C44E-A08D-997F8EB14082}"/>
              </a:ext>
            </a:extLst>
          </p:cNvPr>
          <p:cNvCxnSpPr/>
          <p:nvPr/>
        </p:nvCxnSpPr>
        <p:spPr>
          <a:xfrm flipV="1">
            <a:off x="9938921" y="5861277"/>
            <a:ext cx="425197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801CE2-347C-6E4C-AE06-DA39A8C45184}"/>
              </a:ext>
            </a:extLst>
          </p:cNvPr>
          <p:cNvSpPr txBox="1"/>
          <p:nvPr/>
        </p:nvSpPr>
        <p:spPr>
          <a:xfrm>
            <a:off x="10482943" y="5436518"/>
            <a:ext cx="17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</a:t>
            </a:r>
            <a:r>
              <a:rPr lang="en-US" dirty="0" err="1"/>
              <a:t>abundances.tsv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B30DE-A2CD-654B-A917-D24FFF7A384E}"/>
              </a:ext>
            </a:extLst>
          </p:cNvPr>
          <p:cNvSpPr txBox="1"/>
          <p:nvPr/>
        </p:nvSpPr>
        <p:spPr>
          <a:xfrm>
            <a:off x="5897632" y="4796409"/>
            <a:ext cx="160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annotation </a:t>
            </a:r>
            <a:r>
              <a:rPr lang="en-US" dirty="0" err="1"/>
              <a:t>fiel</a:t>
            </a:r>
            <a:r>
              <a:rPr lang="en-US" dirty="0"/>
              <a:t> (</a:t>
            </a:r>
            <a:r>
              <a:rPr lang="en-US" dirty="0" err="1"/>
              <a:t>gtf</a:t>
            </a:r>
            <a:r>
              <a:rPr lang="en-US" dirty="0"/>
              <a:t>/</a:t>
            </a:r>
            <a:r>
              <a:rPr lang="en-US" dirty="0" err="1"/>
              <a:t>gff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36954D-F0FB-834E-8F36-F08AE194EA1D}"/>
              </a:ext>
            </a:extLst>
          </p:cNvPr>
          <p:cNvCxnSpPr>
            <a:cxnSpLocks/>
          </p:cNvCxnSpPr>
          <p:nvPr/>
        </p:nvCxnSpPr>
        <p:spPr>
          <a:xfrm>
            <a:off x="7145420" y="5535518"/>
            <a:ext cx="462384" cy="184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57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4A8F-0A7F-AA45-AA3E-3ABB6F98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analysis with Ballgown and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03DCC-1844-774C-8C38-D5E949218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pull out exon/intron/transcript data to put in table</a:t>
            </a:r>
          </a:p>
          <a:p>
            <a:r>
              <a:rPr lang="en-US" dirty="0" err="1"/>
              <a:t>Builtin</a:t>
            </a:r>
            <a:r>
              <a:rPr lang="en-US" dirty="0"/>
              <a:t> functions designed to analyze </a:t>
            </a:r>
            <a:r>
              <a:rPr lang="en-US" dirty="0" err="1"/>
              <a:t>rnaseq</a:t>
            </a:r>
            <a:r>
              <a:rPr lang="en-US" dirty="0"/>
              <a:t>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C2576-03AC-9840-9C05-6F16AC19F515}"/>
              </a:ext>
            </a:extLst>
          </p:cNvPr>
          <p:cNvSpPr/>
          <p:nvPr/>
        </p:nvSpPr>
        <p:spPr>
          <a:xfrm>
            <a:off x="7764619" y="4897891"/>
            <a:ext cx="2050143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Ballgown &amp; 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79017F-D195-BB4E-AC4B-B530BC63633E}"/>
              </a:ext>
            </a:extLst>
          </p:cNvPr>
          <p:cNvCxnSpPr/>
          <p:nvPr/>
        </p:nvCxnSpPr>
        <p:spPr>
          <a:xfrm flipV="1">
            <a:off x="7135849" y="5691738"/>
            <a:ext cx="425197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869623-AFFA-DF44-A88C-2F3CD50587C1}"/>
              </a:ext>
            </a:extLst>
          </p:cNvPr>
          <p:cNvSpPr txBox="1"/>
          <p:nvPr/>
        </p:nvSpPr>
        <p:spPr>
          <a:xfrm>
            <a:off x="5426792" y="5368572"/>
            <a:ext cx="17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</a:t>
            </a:r>
            <a:r>
              <a:rPr lang="en-US" dirty="0" err="1"/>
              <a:t>abundances.tsv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AE3AF-7952-9843-818D-25E4CA1CBCFA}"/>
              </a:ext>
            </a:extLst>
          </p:cNvPr>
          <p:cNvSpPr txBox="1"/>
          <p:nvPr/>
        </p:nvSpPr>
        <p:spPr>
          <a:xfrm>
            <a:off x="10412952" y="5366217"/>
            <a:ext cx="170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DEGs</a:t>
            </a:r>
          </a:p>
          <a:p>
            <a:r>
              <a:rPr lang="en-US" dirty="0"/>
              <a:t>Visualization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3DAEE-BD59-B64B-8799-B636C52FCDAF}"/>
              </a:ext>
            </a:extLst>
          </p:cNvPr>
          <p:cNvCxnSpPr/>
          <p:nvPr/>
        </p:nvCxnSpPr>
        <p:spPr>
          <a:xfrm flipV="1">
            <a:off x="9901258" y="5670250"/>
            <a:ext cx="425197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D1C3-AECC-3D4C-90C4-D78DD9A6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0BA50-95EE-7A48-8271-4E4F43A09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fastq</a:t>
            </a:r>
            <a:r>
              <a:rPr lang="en-US" dirty="0"/>
              <a:t> or .</a:t>
            </a:r>
            <a:r>
              <a:rPr lang="en-US" dirty="0" err="1"/>
              <a:t>fq.gz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4CC24-758D-404F-B3A8-C5CE1639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877344"/>
            <a:ext cx="8648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7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1459-5354-AA4A-9DAC-DEEE67BA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BED82-5CCD-A64D-87B8-3A1E20DD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64" y="2010228"/>
            <a:ext cx="7810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9CE537-9FF4-B847-BFF9-76A984C72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56"/>
          <a:stretch/>
        </p:blipFill>
        <p:spPr>
          <a:xfrm>
            <a:off x="734260" y="2632137"/>
            <a:ext cx="6477000" cy="2427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6CDAE-50DE-254C-8D57-F173E433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Alignment/Map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8F2F9-E9B8-D54C-9636-86D31AE5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as large as 25g --&gt; .bam format using </a:t>
            </a:r>
            <a:r>
              <a:rPr lang="en-US" dirty="0" err="1"/>
              <a:t>samtools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834414-6B33-2843-A8D1-F5996409C504}"/>
              </a:ext>
            </a:extLst>
          </p:cNvPr>
          <p:cNvSpPr/>
          <p:nvPr/>
        </p:nvSpPr>
        <p:spPr>
          <a:xfrm>
            <a:off x="7748291" y="5062991"/>
            <a:ext cx="2050143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Samtools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4B2AD-4365-9340-A2EF-2701B1ECDAD7}"/>
              </a:ext>
            </a:extLst>
          </p:cNvPr>
          <p:cNvSpPr txBox="1"/>
          <p:nvPr/>
        </p:nvSpPr>
        <p:spPr>
          <a:xfrm>
            <a:off x="5961132" y="5414424"/>
            <a:ext cx="160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 (.</a:t>
            </a:r>
            <a:r>
              <a:rPr lang="en-US" dirty="0" err="1"/>
              <a:t>sam</a:t>
            </a:r>
            <a:r>
              <a:rPr lang="en-US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9394F-FFCC-824C-A839-E16B50009354}"/>
              </a:ext>
            </a:extLst>
          </p:cNvPr>
          <p:cNvCxnSpPr>
            <a:cxnSpLocks/>
          </p:cNvCxnSpPr>
          <p:nvPr/>
        </p:nvCxnSpPr>
        <p:spPr>
          <a:xfrm>
            <a:off x="7211260" y="5865718"/>
            <a:ext cx="396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A5096-C20F-4E4D-AABC-35ACA0BF52D4}"/>
              </a:ext>
            </a:extLst>
          </p:cNvPr>
          <p:cNvCxnSpPr/>
          <p:nvPr/>
        </p:nvCxnSpPr>
        <p:spPr>
          <a:xfrm flipV="1">
            <a:off x="9938921" y="5861277"/>
            <a:ext cx="425197" cy="4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7DF4C-87C4-A543-994F-F04EEFFA174A}"/>
              </a:ext>
            </a:extLst>
          </p:cNvPr>
          <p:cNvSpPr txBox="1"/>
          <p:nvPr/>
        </p:nvSpPr>
        <p:spPr>
          <a:xfrm>
            <a:off x="10584543" y="5399612"/>
            <a:ext cx="160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Condensed Aligned Reads (.bam)</a:t>
            </a:r>
          </a:p>
        </p:txBody>
      </p:sp>
    </p:spTree>
    <p:extLst>
      <p:ext uri="{BB962C8B-B14F-4D97-AF65-F5344CB8AC3E}">
        <p14:creationId xmlns:p14="http://schemas.microsoft.com/office/powerpoint/2010/main" val="367791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5C79-9EBF-B54D-8015-5DD78D1E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and Challenges of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F4D8-C6DC-A440-A8BC-6F5E1A7114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Coverage of beginning/ends of reads/transcripts not as good</a:t>
            </a:r>
          </a:p>
          <a:p>
            <a:pPr lvl="1"/>
            <a:r>
              <a:rPr lang="en-US" dirty="0"/>
              <a:t>Due to fragmentation</a:t>
            </a:r>
          </a:p>
          <a:p>
            <a:r>
              <a:rPr lang="en-US" dirty="0"/>
              <a:t>PCR bias</a:t>
            </a:r>
          </a:p>
          <a:p>
            <a:r>
              <a:rPr lang="en-US" dirty="0"/>
              <a:t>Repetitive regions - computation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C6790-D2D2-5E4E-8FA6-A5E57933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554" y="1541929"/>
            <a:ext cx="3898527" cy="4445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32B16-8494-F94C-BE76-240968AB4487}"/>
              </a:ext>
            </a:extLst>
          </p:cNvPr>
          <p:cNvSpPr txBox="1"/>
          <p:nvPr/>
        </p:nvSpPr>
        <p:spPr>
          <a:xfrm>
            <a:off x="1807881" y="6231498"/>
            <a:ext cx="909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Wang, Z., Gerstein, M., Snyder, M., 2009. RNA-</a:t>
            </a:r>
            <a:r>
              <a:rPr lang="en-US" sz="1200" dirty="0" err="1"/>
              <a:t>Seq</a:t>
            </a:r>
            <a:r>
              <a:rPr lang="en-US" sz="1200" dirty="0"/>
              <a:t>: a revolutionary tool for transcriptomics. Nature Reviews Genetics 10, 57–63. </a:t>
            </a:r>
            <a:r>
              <a:rPr lang="en-US" sz="1200" dirty="0">
                <a:hlinkClick r:id="rId3"/>
              </a:rPr>
              <a:t>https://doi.org/10.1038/nrg2484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41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7CDE-FC2F-104B-885B-482971D4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Mmaa</a:t>
            </a:r>
            <a:r>
              <a:rPr lang="en-US" dirty="0"/>
              <a:t> expression in sham treated </a:t>
            </a:r>
            <a:r>
              <a:rPr lang="en-US" dirty="0" err="1"/>
              <a:t>Affecteds</a:t>
            </a:r>
            <a:r>
              <a:rPr lang="en-US" dirty="0"/>
              <a:t> vs. </a:t>
            </a:r>
            <a:r>
              <a:rPr lang="en-US" dirty="0" err="1"/>
              <a:t>Unaffecteds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0646F-911F-BB46-9BF0-0EA75559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3"/>
          <a:stretch/>
        </p:blipFill>
        <p:spPr>
          <a:xfrm>
            <a:off x="1803400" y="2237921"/>
            <a:ext cx="8585200" cy="4620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983A0-C821-7C4F-8D65-F79A6C8E5E8C}"/>
              </a:ext>
            </a:extLst>
          </p:cNvPr>
          <p:cNvSpPr txBox="1"/>
          <p:nvPr/>
        </p:nvSpPr>
        <p:spPr>
          <a:xfrm>
            <a:off x="7373257" y="1786669"/>
            <a:ext cx="2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Unaffecteds</a:t>
            </a:r>
            <a:r>
              <a:rPr lang="en-US" b="1" dirty="0"/>
              <a:t> (+/-)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8E5B7-7260-CF4F-815C-F8B6B714851C}"/>
              </a:ext>
            </a:extLst>
          </p:cNvPr>
          <p:cNvSpPr txBox="1"/>
          <p:nvPr/>
        </p:nvSpPr>
        <p:spPr>
          <a:xfrm>
            <a:off x="2959100" y="1779638"/>
            <a:ext cx="200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Affecteds</a:t>
            </a:r>
            <a:r>
              <a:rPr lang="en-US" b="1" dirty="0"/>
              <a:t> (-/-)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40AC1-5FE0-1744-B29A-76C2230ED860}"/>
              </a:ext>
            </a:extLst>
          </p:cNvPr>
          <p:cNvSpPr txBox="1"/>
          <p:nvPr/>
        </p:nvSpPr>
        <p:spPr>
          <a:xfrm>
            <a:off x="10545288" y="4224794"/>
            <a:ext cx="149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of Transcription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076DB4B-356C-4D49-AE3A-AE9C00EEC686}"/>
              </a:ext>
            </a:extLst>
          </p:cNvPr>
          <p:cNvSpPr/>
          <p:nvPr/>
        </p:nvSpPr>
        <p:spPr>
          <a:xfrm>
            <a:off x="10388600" y="3545562"/>
            <a:ext cx="1593603" cy="468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CBB71C-BB5C-1E4D-A4AF-47074FA7B2F1}"/>
              </a:ext>
            </a:extLst>
          </p:cNvPr>
          <p:cNvGrpSpPr/>
          <p:nvPr/>
        </p:nvGrpSpPr>
        <p:grpSpPr>
          <a:xfrm>
            <a:off x="594360" y="626821"/>
            <a:ext cx="9841411" cy="5604358"/>
            <a:chOff x="594360" y="349151"/>
            <a:chExt cx="9841411" cy="56043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FC6411-0F89-D24D-B79C-FA2D9BD39762}"/>
                </a:ext>
              </a:extLst>
            </p:cNvPr>
            <p:cNvSpPr txBox="1"/>
            <p:nvPr/>
          </p:nvSpPr>
          <p:spPr>
            <a:xfrm>
              <a:off x="594360" y="349151"/>
              <a:ext cx="250317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52FAAA-7B69-7543-8C64-DF4398E57C24}"/>
                </a:ext>
              </a:extLst>
            </p:cNvPr>
            <p:cNvSpPr txBox="1"/>
            <p:nvPr/>
          </p:nvSpPr>
          <p:spPr>
            <a:xfrm>
              <a:off x="1703070" y="1384638"/>
              <a:ext cx="2628900" cy="83099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Genomic Material (RNA)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6EF8C6-3B04-6C4F-A2B4-1884B6390B04}"/>
                </a:ext>
              </a:extLst>
            </p:cNvPr>
            <p:cNvSpPr txBox="1"/>
            <p:nvPr/>
          </p:nvSpPr>
          <p:spPr>
            <a:xfrm>
              <a:off x="3148965" y="2959318"/>
              <a:ext cx="3171825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RNA/cDNA library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F67791-7BC0-E44F-9EB4-B391EA6A6CCB}"/>
                </a:ext>
              </a:extLst>
            </p:cNvPr>
            <p:cNvSpPr txBox="1"/>
            <p:nvPr/>
          </p:nvSpPr>
          <p:spPr>
            <a:xfrm>
              <a:off x="4783455" y="4163644"/>
              <a:ext cx="307467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Raw Reads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ECF20C-A7AD-2349-8075-E1760731C394}"/>
                </a:ext>
              </a:extLst>
            </p:cNvPr>
            <p:cNvSpPr txBox="1"/>
            <p:nvPr/>
          </p:nvSpPr>
          <p:spPr>
            <a:xfrm>
              <a:off x="6697980" y="5491844"/>
              <a:ext cx="3474720" cy="46166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/>
                <a:t>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2D5848-AC96-3942-86D0-001590089250}"/>
                </a:ext>
              </a:extLst>
            </p:cNvPr>
            <p:cNvSpPr txBox="1"/>
            <p:nvPr/>
          </p:nvSpPr>
          <p:spPr>
            <a:xfrm>
              <a:off x="2617470" y="857294"/>
              <a:ext cx="25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Extraction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364D4-DA4D-4E46-9784-A602FF687E35}"/>
                </a:ext>
              </a:extLst>
            </p:cNvPr>
            <p:cNvSpPr txBox="1"/>
            <p:nvPr/>
          </p:nvSpPr>
          <p:spPr>
            <a:xfrm>
              <a:off x="4331970" y="2188418"/>
              <a:ext cx="5560696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Library prep </a:t>
              </a:r>
            </a:p>
            <a:p>
              <a:r>
                <a:rPr lang="en-US" dirty="0"/>
                <a:t>(fragmentation, labeling)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D7274-B100-C34C-9320-07BCA0A1D6D5}"/>
                </a:ext>
              </a:extLst>
            </p:cNvPr>
            <p:cNvSpPr txBox="1"/>
            <p:nvPr/>
          </p:nvSpPr>
          <p:spPr>
            <a:xfrm>
              <a:off x="5749290" y="3502846"/>
              <a:ext cx="2351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NGS sequencing (Illumina)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8E12E6-A370-2B46-8129-C37FAD585A79}"/>
                </a:ext>
              </a:extLst>
            </p:cNvPr>
            <p:cNvSpPr txBox="1"/>
            <p:nvPr/>
          </p:nvSpPr>
          <p:spPr>
            <a:xfrm>
              <a:off x="7458075" y="4735411"/>
              <a:ext cx="29776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Computational processing and analysis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CB2B472-40ED-E647-A6AF-29C8D98F900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845945" y="810816"/>
              <a:ext cx="882968" cy="5738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168FFB-BB23-AB4D-9131-5BB7A85B9A67}"/>
                </a:ext>
              </a:extLst>
            </p:cNvPr>
            <p:cNvCxnSpPr>
              <a:cxnSpLocks/>
            </p:cNvCxnSpPr>
            <p:nvPr/>
          </p:nvCxnSpPr>
          <p:spPr>
            <a:xfrm>
              <a:off x="3017519" y="2215635"/>
              <a:ext cx="1040131" cy="7436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A090EA-2DD7-7447-8267-EEB16206FA32}"/>
                </a:ext>
              </a:extLst>
            </p:cNvPr>
            <p:cNvCxnSpPr>
              <a:cxnSpLocks/>
            </p:cNvCxnSpPr>
            <p:nvPr/>
          </p:nvCxnSpPr>
          <p:spPr>
            <a:xfrm>
              <a:off x="4702016" y="3420983"/>
              <a:ext cx="1047274" cy="7426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77D97F4-46D8-A849-BFAF-8AA84B3DDE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2904" y="4625309"/>
              <a:ext cx="1365171" cy="8665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4E5FD7-16AC-0042-8C44-3E68D25E9D9B}"/>
              </a:ext>
            </a:extLst>
          </p:cNvPr>
          <p:cNvSpPr txBox="1"/>
          <p:nvPr/>
        </p:nvSpPr>
        <p:spPr>
          <a:xfrm>
            <a:off x="8525814" y="1340147"/>
            <a:ext cx="247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RNA-</a:t>
            </a:r>
            <a:r>
              <a:rPr lang="en-US" sz="4000" dirty="0" err="1"/>
              <a:t>Seq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101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59C8B9-C783-0A4F-8A2D-D2F4455F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90954"/>
            <a:ext cx="10515600" cy="1325563"/>
          </a:xfrm>
        </p:spPr>
        <p:txBody>
          <a:bodyPr/>
          <a:lstStyle/>
          <a:p>
            <a:r>
              <a:rPr lang="en-US" b="1" dirty="0"/>
              <a:t>RNA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E71EE-8209-CB48-B9C4-8EBFD6EE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75934"/>
            <a:ext cx="8655050" cy="504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E5A5-C0E4-C444-BE8F-C40C8CD6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RNA extraction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D7BD5EE-3B34-7349-A4CC-AC63803C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Can be optimized for different sized RNA</a:t>
            </a:r>
          </a:p>
          <a:p>
            <a:pPr lvl="1"/>
            <a:r>
              <a:rPr lang="en-US" dirty="0"/>
              <a:t>E.g. mRNA vs. microRNA</a:t>
            </a:r>
          </a:p>
          <a:p>
            <a:r>
              <a:rPr lang="en-US" dirty="0"/>
              <a:t>DNA digestion step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0DCE44-185A-5F4B-8C4D-EEA779A9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14" y="365125"/>
            <a:ext cx="3223578" cy="18780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C9A21C-CAEC-144E-8E26-2080C83C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9565"/>
            <a:ext cx="4267200" cy="2400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BB69E6-316A-B148-ABEE-1832D9035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714" y="3530885"/>
            <a:ext cx="3282950" cy="33271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CE5439-5DA2-974F-AE52-DD8FA8A39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80" y="3016251"/>
            <a:ext cx="2357437" cy="13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E145-AD4B-3440-9575-7A09F00C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Library Prep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2EB897-3086-EA46-848C-B26B9B6D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31" y="1690688"/>
            <a:ext cx="7754938" cy="45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4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921D-839A-CB4D-A02B-8CC348ED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Library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BF7A-F0CF-564A-A04B-18894C78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Ribosomal depletion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(mRNA enriching – optional)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Fragmentation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Amplification (random hexamers)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Adapter ligation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1B6C5-31A0-0646-9B3B-0C0D922FE72C}"/>
              </a:ext>
            </a:extLst>
          </p:cNvPr>
          <p:cNvSpPr txBox="1"/>
          <p:nvPr/>
        </p:nvSpPr>
        <p:spPr>
          <a:xfrm>
            <a:off x="8621486" y="2256312"/>
            <a:ext cx="28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 of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33777-5322-7844-A16C-57CF7817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43" y="1280676"/>
            <a:ext cx="5156200" cy="46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2319-AF3E-1B45-9E1E-0134D12C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NGS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5DB25-B550-254A-BE58-78347FBA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781176"/>
            <a:ext cx="8083550" cy="470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9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9632</TotalTime>
  <Words>1097</Words>
  <Application>Microsoft Macintosh PowerPoint</Application>
  <PresentationFormat>Widescreen</PresentationFormat>
  <Paragraphs>220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Transcriptome Analysis Using RNA-Seq</vt:lpstr>
      <vt:lpstr> Microarrays     vs.   RNASeq</vt:lpstr>
      <vt:lpstr>Drawbacks and Challenges of RNA-seq</vt:lpstr>
      <vt:lpstr>PowerPoint Presentation</vt:lpstr>
      <vt:lpstr>RNA Extraction</vt:lpstr>
      <vt:lpstr>RNA extraction</vt:lpstr>
      <vt:lpstr>Library Prep</vt:lpstr>
      <vt:lpstr>Library Prep</vt:lpstr>
      <vt:lpstr>NGS Sequencing</vt:lpstr>
      <vt:lpstr>NGS Sequencing</vt:lpstr>
      <vt:lpstr>Computational Processing</vt:lpstr>
      <vt:lpstr>Computational Processing: RNA-seq Pipeline</vt:lpstr>
      <vt:lpstr>PowerPoint Presentation</vt:lpstr>
      <vt:lpstr>Mmaa Rna</vt:lpstr>
      <vt:lpstr>PCA – Principle Component Analysis</vt:lpstr>
      <vt:lpstr>Volcano Plots</vt:lpstr>
      <vt:lpstr>Gene Selection Strategy for qPCR Validation</vt:lpstr>
      <vt:lpstr>2. High Expression in Liver</vt:lpstr>
      <vt:lpstr>3. Observed dysregulation in MUT </vt:lpstr>
      <vt:lpstr>Many reads mapped to mitochondrial DNA</vt:lpstr>
      <vt:lpstr>Resources</vt:lpstr>
      <vt:lpstr>End</vt:lpstr>
      <vt:lpstr>Other applications of RnaSeq</vt:lpstr>
      <vt:lpstr>Alignment with HISAT</vt:lpstr>
      <vt:lpstr>Transcriptome Assembly with Stringtie</vt:lpstr>
      <vt:lpstr>Expression analysis with Ballgown and R</vt:lpstr>
      <vt:lpstr>Fastq files</vt:lpstr>
      <vt:lpstr>PowerPoint Presentation</vt:lpstr>
      <vt:lpstr>Sequence Alignment/Map format</vt:lpstr>
      <vt:lpstr>Mmaa expression in sham treated Affecteds vs. Unaffecteds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 seq</dc:title>
  <dc:creator>Isko, Emily (NIH/NHGRI) [F]</dc:creator>
  <cp:lastModifiedBy>Emily Isko</cp:lastModifiedBy>
  <cp:revision>157</cp:revision>
  <cp:lastPrinted>2019-01-25T00:14:00Z</cp:lastPrinted>
  <dcterms:created xsi:type="dcterms:W3CDTF">2018-10-29T19:08:50Z</dcterms:created>
  <dcterms:modified xsi:type="dcterms:W3CDTF">2020-02-27T19:04:14Z</dcterms:modified>
</cp:coreProperties>
</file>